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1" r:id="rId5"/>
  </p:sldIdLst>
  <p:sldSz cx="6858000" cy="9906000" type="A4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236"/>
    <a:srgbClr val="C8E59A"/>
    <a:srgbClr val="213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2A29D-0C12-B948-A9F3-3C1C2E176FB4}" v="3" dt="2020-11-25T15:32:25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37"/>
    <p:restoredTop sz="95909"/>
  </p:normalViewPr>
  <p:slideViewPr>
    <p:cSldViewPr snapToGrid="0" snapToObjects="1">
      <p:cViewPr varScale="1">
        <p:scale>
          <a:sx n="79" d="100"/>
          <a:sy n="79" d="100"/>
        </p:scale>
        <p:origin x="3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3031" y="1504244"/>
            <a:ext cx="4071938" cy="3448756"/>
          </a:xfrm>
        </p:spPr>
        <p:txBody>
          <a:bodyPr tIns="108000" bIns="108000" anchor="ctr" anchorCtr="0">
            <a:normAutofit/>
          </a:bodyPr>
          <a:lstStyle>
            <a:lvl1pPr algn="ctr">
              <a:defRPr sz="5400" b="1" i="0">
                <a:latin typeface="Barlow Condensed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893" y="5138776"/>
            <a:ext cx="3986213" cy="732635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latin typeface="Barlow Medium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5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3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9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6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9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8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7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7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9428-4692-2C4B-B92F-C0D2F1AF286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B856-2315-6B40-A579-5FCCE741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2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tx1"/>
          </a:solidFill>
          <a:latin typeface="Barlow Condensed" pitchFamily="2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arlow Medium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Manrope" pitchFamily="2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anrope" pitchFamily="2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Manrope" pitchFamily="2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Manrope" pitchFamily="2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rnid.org.uk/get-involved/volunteer-with-u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C742-D87E-CA44-8891-01FCBD05A83D}"/>
              </a:ext>
            </a:extLst>
          </p:cNvPr>
          <p:cNvSpPr/>
          <p:nvPr/>
        </p:nvSpPr>
        <p:spPr>
          <a:xfrm>
            <a:off x="0" y="0"/>
            <a:ext cx="6858000" cy="7170382"/>
          </a:xfrm>
          <a:prstGeom prst="rect">
            <a:avLst/>
          </a:prstGeom>
          <a:solidFill>
            <a:srgbClr val="C8E5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60D1BF-82BF-EE48-9891-9D90A85FC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02" y="142069"/>
            <a:ext cx="6282714" cy="2267361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GB" sz="7200" dirty="0">
                <a:solidFill>
                  <a:srgbClr val="4A5236"/>
                </a:solidFill>
              </a:rPr>
              <a:t>VOLUNTEERS </a:t>
            </a:r>
            <a:br>
              <a:rPr lang="en-GB" sz="7200" dirty="0">
                <a:solidFill>
                  <a:srgbClr val="4A5236"/>
                </a:solidFill>
              </a:rPr>
            </a:br>
            <a:r>
              <a:rPr lang="en-GB" sz="7200" dirty="0">
                <a:solidFill>
                  <a:srgbClr val="4A5236"/>
                </a:solidFill>
              </a:rPr>
              <a:t>We need you!</a:t>
            </a:r>
            <a:endParaRPr lang="en-US" sz="7200" dirty="0">
              <a:solidFill>
                <a:srgbClr val="4A523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B1B16-CFCD-4C49-A715-7AA77986E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953" y="6041322"/>
            <a:ext cx="6282714" cy="1107392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4A5236"/>
                </a:solidFill>
                <a:latin typeface="Barlow" pitchFamily="2" charset="77"/>
              </a:rPr>
              <a:t>Support Deaf people and those with hearing loss or tinnitus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028E816-49F1-3645-99BF-F121CF45D408}"/>
              </a:ext>
            </a:extLst>
          </p:cNvPr>
          <p:cNvSpPr txBox="1">
            <a:spLocks/>
          </p:cNvSpPr>
          <p:nvPr/>
        </p:nvSpPr>
        <p:spPr>
          <a:xfrm>
            <a:off x="404148" y="7990111"/>
            <a:ext cx="6047115" cy="10816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Barlow Medium" pitchFamily="2" charset="77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4A5236"/>
                </a:solidFill>
                <a:latin typeface="Manrope" pitchFamily="2" charset="0"/>
              </a:rPr>
              <a:t>Interested? Find out more information at </a:t>
            </a:r>
          </a:p>
          <a:p>
            <a:pPr>
              <a:lnSpc>
                <a:spcPct val="100000"/>
              </a:lnSpc>
            </a:pPr>
            <a:r>
              <a:rPr lang="en-GB" sz="1400" b="1" dirty="0">
                <a:solidFill>
                  <a:srgbClr val="4A5236"/>
                </a:solidFill>
                <a:latin typeface="Manrope" pitchFamily="2" charset="0"/>
                <a:hlinkClick r:id="rId2"/>
              </a:rPr>
              <a:t>www.rnid.org.uk/get-involved/volunteer-with-us</a:t>
            </a:r>
            <a:endParaRPr lang="en-GB" sz="1400" b="1" dirty="0">
              <a:solidFill>
                <a:srgbClr val="4A5236"/>
              </a:solidFill>
              <a:latin typeface="Manrope" pitchFamily="2" charset="0"/>
            </a:endParaRPr>
          </a:p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4A5236"/>
                </a:solidFill>
                <a:latin typeface="Manrope" pitchFamily="2" charset="0"/>
              </a:rPr>
              <a:t>Training and expenses provided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62B5007-4196-E54A-93DB-1FF8958BDC3E}"/>
              </a:ext>
            </a:extLst>
          </p:cNvPr>
          <p:cNvGrpSpPr/>
          <p:nvPr/>
        </p:nvGrpSpPr>
        <p:grpSpPr>
          <a:xfrm>
            <a:off x="1466373" y="8842169"/>
            <a:ext cx="1568355" cy="502872"/>
            <a:chOff x="247246" y="8108026"/>
            <a:chExt cx="1568355" cy="502872"/>
          </a:xfrm>
        </p:grpSpPr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0F50A1F0-3101-2844-A204-04BC2A3A9BA8}"/>
                </a:ext>
              </a:extLst>
            </p:cNvPr>
            <p:cNvSpPr txBox="1">
              <a:spLocks/>
            </p:cNvSpPr>
            <p:nvPr/>
          </p:nvSpPr>
          <p:spPr>
            <a:xfrm>
              <a:off x="602582" y="8239649"/>
              <a:ext cx="1213019" cy="239186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2400" b="0" i="0" kern="1200">
                  <a:solidFill>
                    <a:schemeClr val="tx1"/>
                  </a:solidFill>
                  <a:latin typeface="Barlow Medium" pitchFamily="2" charset="77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b="1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GB" sz="1200" dirty="0">
                  <a:solidFill>
                    <a:srgbClr val="4A5236"/>
                  </a:solidFill>
                  <a:latin typeface="Manrope" pitchFamily="2" charset="0"/>
                </a:rPr>
                <a:t>0808 808 0123</a:t>
              </a:r>
              <a:endParaRPr lang="en-GB" sz="1100" dirty="0">
                <a:solidFill>
                  <a:srgbClr val="4A5236"/>
                </a:solidFill>
                <a:latin typeface="Manrope" pitchFamily="2" charset="0"/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B802D94-4D6F-AE4C-A9A8-772DF9B388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246" y="8108026"/>
              <a:ext cx="502872" cy="502872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7EDBD1D-5637-6F47-9BEE-80600476AA35}"/>
              </a:ext>
            </a:extLst>
          </p:cNvPr>
          <p:cNvGrpSpPr/>
          <p:nvPr/>
        </p:nvGrpSpPr>
        <p:grpSpPr>
          <a:xfrm>
            <a:off x="3154395" y="8842169"/>
            <a:ext cx="1585808" cy="502872"/>
            <a:chOff x="2208378" y="8108026"/>
            <a:chExt cx="1585808" cy="502872"/>
          </a:xfrm>
        </p:grpSpPr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3CB1DABC-09BB-7648-B5D0-8375E672A8F9}"/>
                </a:ext>
              </a:extLst>
            </p:cNvPr>
            <p:cNvSpPr txBox="1">
              <a:spLocks/>
            </p:cNvSpPr>
            <p:nvPr/>
          </p:nvSpPr>
          <p:spPr>
            <a:xfrm>
              <a:off x="2581167" y="8239649"/>
              <a:ext cx="1213019" cy="239186"/>
            </a:xfrm>
            <a:prstGeom prst="rect">
              <a:avLst/>
            </a:prstGeom>
          </p:spPr>
          <p:txBody>
            <a:bodyPr vert="horz" lIns="91440" tIns="45720" rIns="91440" bIns="45720" rtlCol="0" anchor="ctr" anchorCtr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2400" b="0" i="0" kern="1200">
                  <a:solidFill>
                    <a:schemeClr val="tx1"/>
                  </a:solidFill>
                  <a:latin typeface="Barlow Medium" pitchFamily="2" charset="77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b="1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GB" sz="1200" dirty="0">
                  <a:solidFill>
                    <a:srgbClr val="4A5236"/>
                  </a:solidFill>
                  <a:latin typeface="Manrope" pitchFamily="2" charset="0"/>
                </a:rPr>
                <a:t>07360268988</a:t>
              </a:r>
              <a:endParaRPr lang="en-GB" sz="1100" dirty="0">
                <a:solidFill>
                  <a:srgbClr val="4A5236"/>
                </a:solidFill>
                <a:latin typeface="Manrope" pitchFamily="2" charset="0"/>
              </a:endParaRPr>
            </a:p>
          </p:txBody>
        </p:sp>
        <p:pic>
          <p:nvPicPr>
            <p:cNvPr id="33" name="Picture 32" descr="Icon&#10;&#10;Description automatically generated">
              <a:extLst>
                <a:ext uri="{FF2B5EF4-FFF2-40B4-BE49-F238E27FC236}">
                  <a16:creationId xmlns:a16="http://schemas.microsoft.com/office/drawing/2014/main" id="{787CBB8C-BDB3-8449-8D33-212715A11E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8378" y="8108026"/>
              <a:ext cx="502872" cy="502872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B300888-7164-EA48-94CE-FA4B9A26073C}"/>
              </a:ext>
            </a:extLst>
          </p:cNvPr>
          <p:cNvGrpSpPr/>
          <p:nvPr/>
        </p:nvGrpSpPr>
        <p:grpSpPr>
          <a:xfrm>
            <a:off x="4969564" y="9156416"/>
            <a:ext cx="3200790" cy="502872"/>
            <a:chOff x="3990610" y="8689912"/>
            <a:chExt cx="3200790" cy="502872"/>
          </a:xfrm>
        </p:grpSpPr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A3799F51-4F40-9F4A-9EB5-FD3FB6C3E003}"/>
                </a:ext>
              </a:extLst>
            </p:cNvPr>
            <p:cNvSpPr txBox="1">
              <a:spLocks/>
            </p:cNvSpPr>
            <p:nvPr/>
          </p:nvSpPr>
          <p:spPr>
            <a:xfrm>
              <a:off x="4372864" y="8794924"/>
              <a:ext cx="2818536" cy="23918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2400" b="0" i="0" kern="1200">
                  <a:solidFill>
                    <a:schemeClr val="tx1"/>
                  </a:solidFill>
                  <a:latin typeface="Barlow Medium" pitchFamily="2" charset="77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b="1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GB" sz="1200" dirty="0" err="1">
                  <a:solidFill>
                    <a:srgbClr val="4A5236"/>
                  </a:solidFill>
                  <a:latin typeface="Manrope" pitchFamily="2" charset="0"/>
                </a:rPr>
                <a:t>rnid.org.uk</a:t>
              </a:r>
              <a:endParaRPr lang="en-GB" sz="1100" dirty="0">
                <a:solidFill>
                  <a:srgbClr val="4A5236"/>
                </a:solidFill>
                <a:latin typeface="Manrope" pitchFamily="2" charset="0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A4B6EEAE-283C-F64C-91A0-94FA8EB73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90610" y="8689912"/>
              <a:ext cx="502871" cy="502872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5807693-0276-614F-8D30-15AF7E57B33F}"/>
              </a:ext>
            </a:extLst>
          </p:cNvPr>
          <p:cNvGrpSpPr/>
          <p:nvPr/>
        </p:nvGrpSpPr>
        <p:grpSpPr>
          <a:xfrm>
            <a:off x="1474259" y="9137562"/>
            <a:ext cx="3998176" cy="530902"/>
            <a:chOff x="2200611" y="8671058"/>
            <a:chExt cx="3495305" cy="530902"/>
          </a:xfrm>
        </p:grpSpPr>
        <p:pic>
          <p:nvPicPr>
            <p:cNvPr id="29" name="Picture 28" descr="A picture containing dark, clock&#10;&#10;Description automatically generated">
              <a:extLst>
                <a:ext uri="{FF2B5EF4-FFF2-40B4-BE49-F238E27FC236}">
                  <a16:creationId xmlns:a16="http://schemas.microsoft.com/office/drawing/2014/main" id="{0F725045-6A6E-CF4C-9A28-2BCBDDDBB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00611" y="8671058"/>
              <a:ext cx="506946" cy="530902"/>
            </a:xfrm>
            <a:prstGeom prst="rect">
              <a:avLst/>
            </a:prstGeom>
          </p:spPr>
        </p:pic>
        <p:sp>
          <p:nvSpPr>
            <p:cNvPr id="38" name="Subtitle 2">
              <a:extLst>
                <a:ext uri="{FF2B5EF4-FFF2-40B4-BE49-F238E27FC236}">
                  <a16:creationId xmlns:a16="http://schemas.microsoft.com/office/drawing/2014/main" id="{418CCA9F-5059-E949-9060-015CEB629552}"/>
                </a:ext>
              </a:extLst>
            </p:cNvPr>
            <p:cNvSpPr txBox="1">
              <a:spLocks/>
            </p:cNvSpPr>
            <p:nvPr/>
          </p:nvSpPr>
          <p:spPr>
            <a:xfrm>
              <a:off x="2566101" y="8803120"/>
              <a:ext cx="3129815" cy="37080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2400" b="0" i="0" kern="1200">
                  <a:solidFill>
                    <a:schemeClr val="tx1"/>
                  </a:solidFill>
                  <a:latin typeface="Barlow Medium" pitchFamily="2" charset="77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b="1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b="0" i="0" kern="1200">
                  <a:solidFill>
                    <a:schemeClr val="tx1"/>
                  </a:solidFill>
                  <a:latin typeface="Manrope" pitchFamily="2" charset="0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GB" sz="1200" dirty="0">
                  <a:solidFill>
                    <a:srgbClr val="4A5236"/>
                  </a:solidFill>
                  <a:latin typeface="Manrope" pitchFamily="2" charset="0"/>
                </a:rPr>
                <a:t>contact@rnid.org.uk</a:t>
              </a:r>
              <a:endParaRPr lang="en-GB" sz="1100" dirty="0">
                <a:solidFill>
                  <a:srgbClr val="4A5236"/>
                </a:solidFill>
                <a:latin typeface="Manrope" pitchFamily="2" charset="0"/>
              </a:endParaRPr>
            </a:p>
          </p:txBody>
        </p:sp>
      </p:grpSp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C034ECD9-43F1-1440-B9DB-1C71E2D2CE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054" y="8946542"/>
            <a:ext cx="486439" cy="577850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73FBA7C-9457-0840-A9A3-21DB88C6AE30}"/>
              </a:ext>
            </a:extLst>
          </p:cNvPr>
          <p:cNvCxnSpPr>
            <a:cxnSpLocks/>
          </p:cNvCxnSpPr>
          <p:nvPr/>
        </p:nvCxnSpPr>
        <p:spPr>
          <a:xfrm>
            <a:off x="1209091" y="8946542"/>
            <a:ext cx="0" cy="576518"/>
          </a:xfrm>
          <a:prstGeom prst="line">
            <a:avLst/>
          </a:prstGeom>
          <a:ln w="9525">
            <a:solidFill>
              <a:srgbClr val="4A5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ubtitle 2">
            <a:extLst>
              <a:ext uri="{FF2B5EF4-FFF2-40B4-BE49-F238E27FC236}">
                <a16:creationId xmlns:a16="http://schemas.microsoft.com/office/drawing/2014/main" id="{9E6DF82B-A93F-B44D-9D84-4BD89B8E8492}"/>
              </a:ext>
            </a:extLst>
          </p:cNvPr>
          <p:cNvSpPr txBox="1">
            <a:spLocks/>
          </p:cNvSpPr>
          <p:nvPr/>
        </p:nvSpPr>
        <p:spPr>
          <a:xfrm>
            <a:off x="456750" y="7227028"/>
            <a:ext cx="6140867" cy="763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Barlow Medium" pitchFamily="2" charset="77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Manrope" pitchFamily="2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4A5236"/>
                </a:solidFill>
                <a:latin typeface="Barlow" pitchFamily="2" charset="77"/>
              </a:rPr>
              <a:t>We urgently need help to reach out to deaf people and those with hearing loss or tinnitus. Become a volunteer with us and make a big difference in your local community</a:t>
            </a:r>
          </a:p>
        </p:txBody>
      </p:sp>
      <p:pic>
        <p:nvPicPr>
          <p:cNvPr id="7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F7199CAF-6E3C-41DD-A06F-EC74A7487B8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465" b="17201"/>
          <a:stretch/>
        </p:blipFill>
        <p:spPr>
          <a:xfrm>
            <a:off x="27260" y="2136774"/>
            <a:ext cx="6858000" cy="371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1ea112-7f21-4331-ab2f-e98d786007c4">
      <Terms xmlns="http://schemas.microsoft.com/office/infopath/2007/PartnerControls"/>
    </lcf76f155ced4ddcb4097134ff3c332f>
    <TaxCatchAll xmlns="31d6607f-a074-4a13-b338-b81083c16ff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00DD86EA066D4C973D05DCAB65574B" ma:contentTypeVersion="15" ma:contentTypeDescription="Create a new document." ma:contentTypeScope="" ma:versionID="c24e3d892144d8aa6f5db7d8bf378963">
  <xsd:schema xmlns:xsd="http://www.w3.org/2001/XMLSchema" xmlns:xs="http://www.w3.org/2001/XMLSchema" xmlns:p="http://schemas.microsoft.com/office/2006/metadata/properties" xmlns:ns2="9a1ea112-7f21-4331-ab2f-e98d786007c4" xmlns:ns3="31d6607f-a074-4a13-b338-b81083c16ffd" targetNamespace="http://schemas.microsoft.com/office/2006/metadata/properties" ma:root="true" ma:fieldsID="a0044f1c6db38e994c63b3f2909aea43" ns2:_="" ns3:_="">
    <xsd:import namespace="9a1ea112-7f21-4331-ab2f-e98d786007c4"/>
    <xsd:import namespace="31d6607f-a074-4a13-b338-b81083c16f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ea112-7f21-4331-ab2f-e98d78600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5426224-e775-481e-9b82-b94dfcdf5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6607f-a074-4a13-b338-b81083c16ff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9733521-abd6-467e-8bd4-09cae14d0e82}" ma:internalName="TaxCatchAll" ma:showField="CatchAllData" ma:web="31d6607f-a074-4a13-b338-b81083c16f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10ACD0-C824-4AA6-9860-D27493F689CF}">
  <ds:schemaRefs>
    <ds:schemaRef ds:uri="http://schemas.microsoft.com/office/2006/metadata/properties"/>
    <ds:schemaRef ds:uri="http://schemas.microsoft.com/office/infopath/2007/PartnerControls"/>
    <ds:schemaRef ds:uri="9a1ea112-7f21-4331-ab2f-e98d786007c4"/>
    <ds:schemaRef ds:uri="31d6607f-a074-4a13-b338-b81083c16ffd"/>
  </ds:schemaRefs>
</ds:datastoreItem>
</file>

<file path=customXml/itemProps2.xml><?xml version="1.0" encoding="utf-8"?>
<ds:datastoreItem xmlns:ds="http://schemas.openxmlformats.org/officeDocument/2006/customXml" ds:itemID="{B771820D-3FA1-474D-919B-6D979A19C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0D6A87-2638-4A35-A63D-48E0AA721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1ea112-7f21-4331-ab2f-e98d786007c4"/>
    <ds:schemaRef ds:uri="31d6607f-a074-4a13-b338-b81083c16f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86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Barlow</vt:lpstr>
      <vt:lpstr>Barlow Condensed</vt:lpstr>
      <vt:lpstr>Barlow Medium</vt:lpstr>
      <vt:lpstr>Calibri</vt:lpstr>
      <vt:lpstr>Manrope</vt:lpstr>
      <vt:lpstr>Office Theme</vt:lpstr>
      <vt:lpstr>VOLUNTEERS  We need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Shields</dc:creator>
  <cp:lastModifiedBy>West Mersea Town Council</cp:lastModifiedBy>
  <cp:revision>8</cp:revision>
  <cp:lastPrinted>2022-01-11T12:32:34Z</cp:lastPrinted>
  <dcterms:created xsi:type="dcterms:W3CDTF">2020-11-25T12:23:18Z</dcterms:created>
  <dcterms:modified xsi:type="dcterms:W3CDTF">2023-03-03T14:02:09Z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0x010100C400DD86EA066D4C973D05DCAB65574B</vt:lpwstr>
  </property>
</Properties>
</file>